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463" r:id="rId2"/>
    <p:sldId id="472" r:id="rId3"/>
    <p:sldId id="473" r:id="rId4"/>
    <p:sldId id="474" r:id="rId5"/>
    <p:sldId id="475" r:id="rId6"/>
    <p:sldId id="476" r:id="rId7"/>
    <p:sldId id="477" r:id="rId8"/>
    <p:sldId id="478" r:id="rId9"/>
    <p:sldId id="4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5caf0b52-7eab-4eb0-8ec6-845be186b8b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5</a:t>
            </a:r>
            <a:r>
              <a:rPr lang="en-US" sz="2800" dirty="0"/>
              <a:t>:</a:t>
            </a:r>
            <a:r>
              <a:rPr lang="hr-HR" sz="2800" dirty="0"/>
              <a:t> </a:t>
            </a:r>
            <a:r>
              <a:rPr lang="hr-HR" sz="2800" dirty="0" err="1"/>
              <a:t>Lesson</a:t>
            </a:r>
            <a:r>
              <a:rPr lang="hr-HR" sz="2800" dirty="0"/>
              <a:t> 5:</a:t>
            </a:r>
            <a:br>
              <a:rPr lang="en-US" sz="2800" dirty="0"/>
            </a:br>
            <a:br>
              <a:rPr lang="en-US" sz="2800" dirty="0"/>
            </a:br>
            <a:r>
              <a:rPr lang="hr-HR" sz="2800" dirty="0"/>
              <a:t>An email </a:t>
            </a:r>
            <a:r>
              <a:rPr lang="hr-HR" sz="2800" dirty="0" err="1"/>
              <a:t>of</a:t>
            </a:r>
            <a:r>
              <a:rPr lang="hr-HR" sz="2800" dirty="0"/>
              <a:t> </a:t>
            </a:r>
            <a:r>
              <a:rPr lang="hr-HR" sz="2800" dirty="0" err="1"/>
              <a:t>complaint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319727" cy="339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</a:t>
            </a:r>
            <a:r>
              <a:rPr kumimoji="0" lang="hr-H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ekciji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napisati e-mail žalbe</a:t>
            </a:r>
            <a:r>
              <a:rPr lang="hr-HR" sz="2000" i="1" dirty="0">
                <a:solidFill>
                  <a:prstClr val="white"/>
                </a:solidFill>
                <a:latin typeface="Calibri" panose="020F0502020204030204"/>
              </a:rPr>
              <a:t>.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E1FDF6-9CB6-4E56-A755-E6B6911999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8" y="2716300"/>
            <a:ext cx="2583402" cy="33774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6F53ED-F7AB-4F16-9EDC-3D4B1103B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2764" y="2740082"/>
            <a:ext cx="2583402" cy="33774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DDE371-8F05-4089-A492-8E61C91A3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8443" y="463550"/>
            <a:ext cx="5925382" cy="4351338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90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Have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ever</a:t>
            </a:r>
            <a:r>
              <a:rPr lang="hr-HR" dirty="0"/>
              <a:t> had to </a:t>
            </a:r>
            <a:r>
              <a:rPr lang="hr-HR" dirty="0" err="1"/>
              <a:t>return</a:t>
            </a:r>
            <a:r>
              <a:rPr lang="hr-HR" dirty="0"/>
              <a:t> </a:t>
            </a:r>
            <a:r>
              <a:rPr lang="hr-HR" dirty="0" err="1"/>
              <a:t>something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bought</a:t>
            </a:r>
            <a:r>
              <a:rPr lang="hr-HR" dirty="0"/>
              <a:t> online? </a:t>
            </a:r>
            <a:r>
              <a:rPr lang="hr-HR" dirty="0" err="1"/>
              <a:t>What</a:t>
            </a:r>
            <a:r>
              <a:rPr lang="hr-HR" dirty="0"/>
              <a:t> </a:t>
            </a:r>
            <a:r>
              <a:rPr lang="hr-HR" dirty="0" err="1"/>
              <a:t>was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reason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dissatisfaction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Jesi li ikada morao/la vratiti nešto što si naručio/la online? Koji je bio razlog tvog nezadovoljstva?</a:t>
            </a:r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4BE7D5-409F-40D7-8566-249F7A3B8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D6E824-DEA0-4DED-A0E1-733134C9C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633" y="3999902"/>
            <a:ext cx="9430532" cy="116833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3052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82D10-6B60-4B4F-AD1C-E873198C3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9156" y="349250"/>
            <a:ext cx="5914194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What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Grace </a:t>
            </a:r>
            <a:r>
              <a:rPr lang="hr-HR" dirty="0" err="1"/>
              <a:t>complaining</a:t>
            </a:r>
            <a:r>
              <a:rPr lang="hr-HR" dirty="0"/>
              <a:t> </a:t>
            </a:r>
            <a:r>
              <a:rPr lang="hr-HR" dirty="0" err="1"/>
              <a:t>about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her</a:t>
            </a:r>
            <a:r>
              <a:rPr lang="hr-HR" dirty="0"/>
              <a:t> mail? Read </a:t>
            </a:r>
            <a:r>
              <a:rPr lang="hr-HR" dirty="0" err="1"/>
              <a:t>the</a:t>
            </a:r>
            <a:r>
              <a:rPr lang="hr-HR" dirty="0"/>
              <a:t> email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find</a:t>
            </a:r>
            <a:r>
              <a:rPr lang="hr-HR" dirty="0"/>
              <a:t> </a:t>
            </a:r>
            <a:r>
              <a:rPr lang="hr-HR" dirty="0" err="1"/>
              <a:t>out</a:t>
            </a:r>
            <a:r>
              <a:rPr lang="hr-HR" dirty="0"/>
              <a:t>.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Grace je kupila haljinu za maturalnu večer na rasprodaji u jednoj online trgovini, ali haljina nije ono što je očekivala i zato se obraća korisničkoj podršci putem maila. Na što se žali? Pročitaj tekst i zaokruži točan odgovor.  </a:t>
            </a:r>
            <a:endParaRPr lang="en-US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B2F702-D7BA-4D3B-A051-B8987B0AB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1A4F64-310F-45B3-B7B5-82D6BAA2A0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545" y="4032396"/>
            <a:ext cx="8816171" cy="193631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A8AF4CEB-938D-45DF-9685-380BDCDA167D}"/>
              </a:ext>
            </a:extLst>
          </p:cNvPr>
          <p:cNvSpPr/>
          <p:nvPr/>
        </p:nvSpPr>
        <p:spPr>
          <a:xfrm>
            <a:off x="1944210" y="5317724"/>
            <a:ext cx="355107" cy="2663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51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D3DB0-7E1D-421D-BD58-264F87997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2871" y="511175"/>
            <a:ext cx="6067629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3: Read </a:t>
            </a:r>
            <a:r>
              <a:rPr lang="hr-HR" dirty="0" err="1"/>
              <a:t>Grace’s</a:t>
            </a:r>
            <a:r>
              <a:rPr lang="hr-HR" dirty="0"/>
              <a:t> email </a:t>
            </a:r>
            <a:r>
              <a:rPr lang="hr-HR" dirty="0" err="1"/>
              <a:t>again</a:t>
            </a:r>
            <a:r>
              <a:rPr lang="hr-HR" dirty="0"/>
              <a:t>. Are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sentences</a:t>
            </a:r>
            <a:r>
              <a:rPr lang="hr-HR" dirty="0"/>
              <a:t> </a:t>
            </a:r>
            <a:r>
              <a:rPr lang="hr-HR" dirty="0" err="1"/>
              <a:t>true</a:t>
            </a:r>
            <a:r>
              <a:rPr lang="hr-HR" dirty="0"/>
              <a:t> </a:t>
            </a:r>
            <a:r>
              <a:rPr lang="hr-HR" dirty="0" err="1"/>
              <a:t>or</a:t>
            </a:r>
            <a:r>
              <a:rPr lang="hr-HR" dirty="0"/>
              <a:t> </a:t>
            </a:r>
            <a:r>
              <a:rPr lang="hr-HR" dirty="0" err="1"/>
              <a:t>false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Ponovno pročitaj tekst. Jesu li rečenice točne ili netočne.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F24B0B-4D83-45C3-BF89-036612D24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B71F0D-570E-431B-9A1D-4D75AFA1C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303" y="2835206"/>
            <a:ext cx="8578539" cy="287979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897970-026E-4892-8020-6114A0B8181B}"/>
              </a:ext>
            </a:extLst>
          </p:cNvPr>
          <p:cNvSpPr txBox="1"/>
          <p:nvPr/>
        </p:nvSpPr>
        <p:spPr>
          <a:xfrm>
            <a:off x="9840101" y="3517315"/>
            <a:ext cx="488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>
                <a:solidFill>
                  <a:srgbClr val="FF0000"/>
                </a:solidFill>
              </a:rPr>
              <a:t>F</a:t>
            </a:r>
          </a:p>
          <a:p>
            <a:r>
              <a:rPr lang="hr-HR" sz="2400" i="1" dirty="0">
                <a:solidFill>
                  <a:srgbClr val="FF0000"/>
                </a:solidFill>
              </a:rPr>
              <a:t>F</a:t>
            </a:r>
          </a:p>
          <a:p>
            <a:r>
              <a:rPr lang="hr-HR" sz="2400" i="1" dirty="0">
                <a:solidFill>
                  <a:srgbClr val="FF0000"/>
                </a:solidFill>
              </a:rPr>
              <a:t>T</a:t>
            </a:r>
          </a:p>
          <a:p>
            <a:r>
              <a:rPr lang="hr-HR" sz="2400" i="1" dirty="0">
                <a:solidFill>
                  <a:srgbClr val="FF0000"/>
                </a:solidFill>
              </a:rPr>
              <a:t>F</a:t>
            </a:r>
          </a:p>
          <a:p>
            <a:r>
              <a:rPr lang="hr-HR" sz="2400" i="1" dirty="0">
                <a:solidFill>
                  <a:srgbClr val="FF0000"/>
                </a:solidFill>
              </a:rPr>
              <a:t>F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47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14A53-5CBD-4791-A9F5-A4BF2EF37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2019" y="425450"/>
            <a:ext cx="5952755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4: Read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reply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customer</a:t>
            </a:r>
            <a:r>
              <a:rPr lang="hr-HR" dirty="0"/>
              <a:t> </a:t>
            </a:r>
            <a:r>
              <a:rPr lang="hr-HR" dirty="0" err="1"/>
              <a:t>service</a:t>
            </a:r>
            <a:r>
              <a:rPr lang="hr-HR" dirty="0"/>
              <a:t>. </a:t>
            </a:r>
            <a:r>
              <a:rPr lang="hr-HR" dirty="0" err="1"/>
              <a:t>Was</a:t>
            </a:r>
            <a:r>
              <a:rPr lang="hr-HR" dirty="0"/>
              <a:t> </a:t>
            </a:r>
            <a:r>
              <a:rPr lang="hr-HR" dirty="0" err="1"/>
              <a:t>Grace’s</a:t>
            </a:r>
            <a:r>
              <a:rPr lang="hr-HR" dirty="0"/>
              <a:t> problem </a:t>
            </a:r>
            <a:r>
              <a:rPr lang="hr-HR" dirty="0" err="1"/>
              <a:t>resolved</a:t>
            </a:r>
            <a:r>
              <a:rPr lang="hr-HR" dirty="0"/>
              <a:t> </a:t>
            </a:r>
            <a:r>
              <a:rPr lang="hr-HR" dirty="0" err="1"/>
              <a:t>profesionally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Pročitaj odgovor službe za korisnike? Jesu li bili profesionalni prilikom rješavanja Grace-inog problema?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06107F-5B2D-45C2-AAB5-0811A8D46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18ADA2-018F-472D-A14B-98C8426FA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524" y="2962672"/>
            <a:ext cx="6879960" cy="362823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4BA7D3-3ED3-4659-A454-31E9439D4DF5}"/>
              </a:ext>
            </a:extLst>
          </p:cNvPr>
          <p:cNvSpPr txBox="1"/>
          <p:nvPr/>
        </p:nvSpPr>
        <p:spPr>
          <a:xfrm>
            <a:off x="8620217" y="3622089"/>
            <a:ext cx="2343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Yes</a:t>
            </a:r>
            <a:r>
              <a:rPr lang="hr-HR" i="1" dirty="0">
                <a:solidFill>
                  <a:srgbClr val="FF0000"/>
                </a:solidFill>
              </a:rPr>
              <a:t>, </a:t>
            </a:r>
            <a:r>
              <a:rPr lang="hr-HR" i="1" dirty="0" err="1">
                <a:solidFill>
                  <a:srgbClr val="FF0000"/>
                </a:solidFill>
              </a:rPr>
              <a:t>it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was</a:t>
            </a:r>
            <a:r>
              <a:rPr lang="hr-HR" i="1" dirty="0">
                <a:solidFill>
                  <a:srgbClr val="FF0000"/>
                </a:solidFill>
              </a:rPr>
              <a:t>. </a:t>
            </a:r>
            <a:r>
              <a:rPr lang="hr-HR" i="1" dirty="0" err="1">
                <a:solidFill>
                  <a:srgbClr val="FF0000"/>
                </a:solidFill>
              </a:rPr>
              <a:t>They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apologized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and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offered</a:t>
            </a:r>
            <a:r>
              <a:rPr lang="hr-HR" i="1" dirty="0">
                <a:solidFill>
                  <a:srgbClr val="FF0000"/>
                </a:solidFill>
              </a:rPr>
              <a:t> a </a:t>
            </a:r>
            <a:r>
              <a:rPr lang="hr-HR" i="1" dirty="0" err="1">
                <a:solidFill>
                  <a:srgbClr val="FF0000"/>
                </a:solidFill>
              </a:rPr>
              <a:t>refund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and</a:t>
            </a:r>
            <a:r>
              <a:rPr lang="hr-HR" i="1" dirty="0">
                <a:solidFill>
                  <a:srgbClr val="FF0000"/>
                </a:solidFill>
              </a:rPr>
              <a:t> 20% </a:t>
            </a:r>
            <a:r>
              <a:rPr lang="hr-HR" i="1" dirty="0" err="1">
                <a:solidFill>
                  <a:srgbClr val="FF0000"/>
                </a:solidFill>
              </a:rPr>
              <a:t>off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her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next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purchase</a:t>
            </a:r>
            <a:r>
              <a:rPr lang="hr-HR" i="1" dirty="0">
                <a:solidFill>
                  <a:srgbClr val="FF0000"/>
                </a:solidFill>
              </a:rPr>
              <a:t>.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07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BA3EA78-FB55-4DC7-A56C-94B0EC812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6C4E88-8A67-4894-AD1F-DEFD67E61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892" y="2592988"/>
            <a:ext cx="7610284" cy="354471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F7AC9D-FC77-4717-A6FB-F1195B5FA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2724" y="244829"/>
            <a:ext cx="5705800" cy="3431822"/>
          </a:xfrm>
          <a:solidFill>
            <a:schemeClr val="bg1"/>
          </a:solidFill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5: Napiši email žalbe. Tvoj email treba sadržavati:</a:t>
            </a:r>
          </a:p>
          <a:p>
            <a:r>
              <a:rPr lang="hr-HR" dirty="0"/>
              <a:t>email adresu primatelja</a:t>
            </a:r>
          </a:p>
          <a:p>
            <a:r>
              <a:rPr lang="hr-HR" dirty="0"/>
              <a:t>službeni pozdrav na početku</a:t>
            </a:r>
          </a:p>
          <a:p>
            <a:r>
              <a:rPr lang="hr-HR" dirty="0"/>
              <a:t>uvod u kojem objašnjavaš razloge svog nezadovoljstva</a:t>
            </a:r>
          </a:p>
          <a:p>
            <a:r>
              <a:rPr lang="hr-HR" dirty="0"/>
              <a:t>glavni dio u kojemu navodiš detalje vezane uz nastalu situaciju</a:t>
            </a:r>
          </a:p>
          <a:p>
            <a:r>
              <a:rPr lang="hr-HR" dirty="0"/>
              <a:t>zaključak u kojem nudiš rješenje</a:t>
            </a:r>
          </a:p>
          <a:p>
            <a:r>
              <a:rPr lang="hr-HR" dirty="0"/>
              <a:t>završni pozdrav</a:t>
            </a:r>
          </a:p>
          <a:p>
            <a:r>
              <a:rPr lang="hr-HR" dirty="0"/>
              <a:t>potpis (ime i prezime)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BC130D-6C02-42D0-9131-4D4069F8BC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610" t="3903" r="5942"/>
          <a:stretch/>
        </p:blipFill>
        <p:spPr>
          <a:xfrm>
            <a:off x="9972675" y="3997339"/>
            <a:ext cx="1952625" cy="25404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7A79F5-B382-40F7-9D42-2A7CD2E4E608}"/>
              </a:ext>
            </a:extLst>
          </p:cNvPr>
          <p:cNvSpPr txBox="1"/>
          <p:nvPr/>
        </p:nvSpPr>
        <p:spPr>
          <a:xfrm>
            <a:off x="9972675" y="3676650"/>
            <a:ext cx="174584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hr-HR" dirty="0"/>
              <a:t>Korisne fraze: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2FA2C8-0ADC-43A8-B68C-0E6E2C35FAAB}"/>
              </a:ext>
            </a:extLst>
          </p:cNvPr>
          <p:cNvSpPr txBox="1"/>
          <p:nvPr/>
        </p:nvSpPr>
        <p:spPr>
          <a:xfrm>
            <a:off x="7600950" y="4886325"/>
            <a:ext cx="1952625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hr-HR" dirty="0"/>
              <a:t>Teme koje možeš iskoristiti u svom emailu.</a:t>
            </a:r>
            <a:endParaRPr lang="en-US" dirty="0"/>
          </a:p>
        </p:txBody>
      </p:sp>
      <p:sp>
        <p:nvSpPr>
          <p:cNvPr id="12" name="Arrow: Curved Left 11">
            <a:extLst>
              <a:ext uri="{FF2B5EF4-FFF2-40B4-BE49-F238E27FC236}">
                <a16:creationId xmlns:a16="http://schemas.microsoft.com/office/drawing/2014/main" id="{8F776C59-344B-42C9-9BEA-C39B35587A72}"/>
              </a:ext>
            </a:extLst>
          </p:cNvPr>
          <p:cNvSpPr/>
          <p:nvPr/>
        </p:nvSpPr>
        <p:spPr>
          <a:xfrm rot="4962417">
            <a:off x="6944623" y="5436699"/>
            <a:ext cx="893553" cy="1698850"/>
          </a:xfrm>
          <a:prstGeom prst="curvedLeftArrow">
            <a:avLst>
              <a:gd name="adj1" fmla="val 25000"/>
              <a:gd name="adj2" fmla="val 50000"/>
              <a:gd name="adj3" fmla="val 5571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03038522-552D-4B27-90F7-2EE83797CF0B}"/>
              </a:ext>
            </a:extLst>
          </p:cNvPr>
          <p:cNvSpPr/>
          <p:nvPr/>
        </p:nvSpPr>
        <p:spPr>
          <a:xfrm>
            <a:off x="11567604" y="3773009"/>
            <a:ext cx="440504" cy="834501"/>
          </a:xfrm>
          <a:prstGeom prst="curvedLeftArrow">
            <a:avLst>
              <a:gd name="adj1" fmla="val 25000"/>
              <a:gd name="adj2" fmla="val 50000"/>
              <a:gd name="adj3" fmla="val 6315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1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3F72D-2486-45F2-BCB7-0E4AC2145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8364" y="884592"/>
            <a:ext cx="3958701" cy="4351338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workbooks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96</a:t>
            </a:r>
          </a:p>
          <a:p>
            <a:r>
              <a:rPr lang="hr-HR" dirty="0" err="1"/>
              <a:t>Task</a:t>
            </a:r>
            <a:r>
              <a:rPr lang="hr-HR" dirty="0"/>
              <a:t> 1: Put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parts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Roger’s</a:t>
            </a:r>
            <a:r>
              <a:rPr lang="hr-HR" dirty="0"/>
              <a:t> email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complaint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correct</a:t>
            </a:r>
            <a:r>
              <a:rPr lang="hr-HR" dirty="0"/>
              <a:t> </a:t>
            </a:r>
            <a:r>
              <a:rPr lang="hr-HR" dirty="0" err="1"/>
              <a:t>order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Poredaj </a:t>
            </a:r>
            <a:r>
              <a:rPr lang="hr-HR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Rogerov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email pravilnim redoslijedom.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8FE3E4-B38C-4ABD-B79A-7B1E8663C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67933"/>
            <a:ext cx="6324140" cy="612213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178185-C613-4575-A096-FBDE04FA13D5}"/>
              </a:ext>
            </a:extLst>
          </p:cNvPr>
          <p:cNvSpPr txBox="1"/>
          <p:nvPr/>
        </p:nvSpPr>
        <p:spPr>
          <a:xfrm>
            <a:off x="1331650" y="2503503"/>
            <a:ext cx="221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2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278698-B7E2-4B85-8D68-436F57A617F1}"/>
              </a:ext>
            </a:extLst>
          </p:cNvPr>
          <p:cNvSpPr txBox="1"/>
          <p:nvPr/>
        </p:nvSpPr>
        <p:spPr>
          <a:xfrm>
            <a:off x="1317312" y="6108325"/>
            <a:ext cx="221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9A345C-C6DC-4714-AD16-9A6D93B4863E}"/>
              </a:ext>
            </a:extLst>
          </p:cNvPr>
          <p:cNvSpPr txBox="1"/>
          <p:nvPr/>
        </p:nvSpPr>
        <p:spPr>
          <a:xfrm>
            <a:off x="1316891" y="5634565"/>
            <a:ext cx="221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7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E7255A-391C-490E-9E6E-F5362FAD65E2}"/>
              </a:ext>
            </a:extLst>
          </p:cNvPr>
          <p:cNvSpPr txBox="1"/>
          <p:nvPr/>
        </p:nvSpPr>
        <p:spPr>
          <a:xfrm>
            <a:off x="1315833" y="5416076"/>
            <a:ext cx="221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1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44BAD7-5D99-4585-95CF-DAE691E770A9}"/>
              </a:ext>
            </a:extLst>
          </p:cNvPr>
          <p:cNvSpPr txBox="1"/>
          <p:nvPr/>
        </p:nvSpPr>
        <p:spPr>
          <a:xfrm>
            <a:off x="1324992" y="4572984"/>
            <a:ext cx="221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6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B8DED6-6CA6-41BC-839D-AD5FEA9382CA}"/>
              </a:ext>
            </a:extLst>
          </p:cNvPr>
          <p:cNvSpPr txBox="1"/>
          <p:nvPr/>
        </p:nvSpPr>
        <p:spPr>
          <a:xfrm>
            <a:off x="1324992" y="2743771"/>
            <a:ext cx="221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4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A41655-5C71-4B2A-859C-EA05BF772871}"/>
              </a:ext>
            </a:extLst>
          </p:cNvPr>
          <p:cNvSpPr txBox="1"/>
          <p:nvPr/>
        </p:nvSpPr>
        <p:spPr>
          <a:xfrm>
            <a:off x="1331650" y="4791473"/>
            <a:ext cx="221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5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8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1E1BE-C66D-440C-8F59-C1AD04FEF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982" y="733672"/>
            <a:ext cx="9264755" cy="1254926"/>
          </a:xfrm>
        </p:spPr>
        <p:txBody>
          <a:bodyPr>
            <a:normAutofit fontScale="925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Write</a:t>
            </a:r>
            <a:r>
              <a:rPr lang="hr-HR" dirty="0"/>
              <a:t> </a:t>
            </a:r>
            <a:r>
              <a:rPr lang="hr-HR" dirty="0" err="1"/>
              <a:t>an</a:t>
            </a:r>
            <a:r>
              <a:rPr lang="hr-HR" dirty="0"/>
              <a:t> </a:t>
            </a:r>
            <a:r>
              <a:rPr lang="hr-HR" dirty="0" err="1"/>
              <a:t>appropriate</a:t>
            </a:r>
            <a:r>
              <a:rPr lang="hr-HR" dirty="0"/>
              <a:t> </a:t>
            </a:r>
            <a:r>
              <a:rPr lang="hr-HR" dirty="0" err="1"/>
              <a:t>response</a:t>
            </a:r>
            <a:r>
              <a:rPr lang="hr-HR" dirty="0"/>
              <a:t> to </a:t>
            </a:r>
            <a:r>
              <a:rPr lang="hr-HR" dirty="0" err="1"/>
              <a:t>Roger’s</a:t>
            </a:r>
            <a:r>
              <a:rPr lang="hr-HR" dirty="0"/>
              <a:t> email as </a:t>
            </a:r>
            <a:r>
              <a:rPr lang="hr-HR" dirty="0" err="1"/>
              <a:t>if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were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customer</a:t>
            </a:r>
            <a:r>
              <a:rPr lang="hr-HR" dirty="0"/>
              <a:t> </a:t>
            </a:r>
            <a:r>
              <a:rPr lang="hr-HR" dirty="0" err="1"/>
              <a:t>service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offer</a:t>
            </a:r>
            <a:r>
              <a:rPr lang="hr-HR" dirty="0"/>
              <a:t> a </a:t>
            </a:r>
            <a:r>
              <a:rPr lang="hr-HR" dirty="0" err="1"/>
              <a:t>compensation</a:t>
            </a:r>
            <a:r>
              <a:rPr lang="hr-HR" dirty="0"/>
              <a:t> for </a:t>
            </a:r>
            <a:r>
              <a:rPr lang="hr-HR" dirty="0" err="1"/>
              <a:t>his</a:t>
            </a:r>
            <a:r>
              <a:rPr lang="hr-HR" dirty="0"/>
              <a:t> </a:t>
            </a:r>
            <a:r>
              <a:rPr lang="hr-HR" dirty="0" err="1"/>
              <a:t>trouble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Napiši odgovor na </a:t>
            </a:r>
            <a:r>
              <a:rPr lang="hr-HR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Rogerov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e-mail kao da </a:t>
            </a:r>
            <a:r>
              <a:rPr lang="hr-HR" i="1">
                <a:solidFill>
                  <a:schemeClr val="tx1">
                    <a:lumMod val="75000"/>
                    <a:lumOff val="25000"/>
                  </a:schemeClr>
                </a:solidFill>
              </a:rPr>
              <a:t>si korisnička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služba i ponudi primjerenu naknadu.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8FA2BD-FFE2-4204-BFC8-FBBED0899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622" y="2530044"/>
            <a:ext cx="9264755" cy="262788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6907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https://www.e-sfera.hr/dodatni-digitalni-sadrzaji/5caf0b52-7eab-4eb0-8ec6-845be186b8b2/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2598</TotalTime>
  <Words>371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sustava Office</vt:lpstr>
      <vt:lpstr>Unit 5: Lesson 5:  An email of complaint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243</cp:revision>
  <dcterms:created xsi:type="dcterms:W3CDTF">2021-09-01T06:25:32Z</dcterms:created>
  <dcterms:modified xsi:type="dcterms:W3CDTF">2022-02-27T13:05:18Z</dcterms:modified>
</cp:coreProperties>
</file>